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59" r:id="rId4"/>
    <p:sldId id="260" r:id="rId5"/>
    <p:sldId id="261" r:id="rId6"/>
    <p:sldId id="289" r:id="rId7"/>
    <p:sldId id="262" r:id="rId8"/>
    <p:sldId id="263" r:id="rId9"/>
    <p:sldId id="264" r:id="rId10"/>
    <p:sldId id="265" r:id="rId11"/>
    <p:sldId id="282" r:id="rId12"/>
    <p:sldId id="288" r:id="rId13"/>
    <p:sldId id="283" r:id="rId14"/>
    <p:sldId id="284" r:id="rId15"/>
    <p:sldId id="285" r:id="rId16"/>
    <p:sldId id="286" r:id="rId17"/>
    <p:sldId id="287" r:id="rId18"/>
    <p:sldId id="268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222"/>
    <a:srgbClr val="766A62"/>
    <a:srgbClr val="76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7" autoAdjust="0"/>
  </p:normalViewPr>
  <p:slideViewPr>
    <p:cSldViewPr>
      <p:cViewPr varScale="1">
        <p:scale>
          <a:sx n="91" d="100"/>
          <a:sy n="91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5FFFC-DEA2-480F-B926-F215726EA4AD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45A09-C6A4-4B1F-A3B4-C5E2646D5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48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DB5CF-72B8-4207-8040-E7612FEB9023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5C08B-612A-4D22-9F93-957B6D428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5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9335C8-1EA7-4098-ABDC-FC4F27D08716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8CDF5F6-1A31-4F95-863F-14D13CC6F2E7}" type="slidenum">
              <a:rPr lang="en-GB">
                <a:latin typeface="Arial" charset="0"/>
              </a:rPr>
              <a:pPr algn="r" eaLnBrk="1" hangingPunct="1"/>
              <a:t>1</a:t>
            </a:fld>
            <a:endParaRPr lang="en-GB">
              <a:latin typeface="Arial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5C08B-612A-4D22-9F93-957B6D428E3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409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5C08B-612A-4D22-9F93-957B6D428E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96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5C08B-612A-4D22-9F93-957B6D428E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681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14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48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11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84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45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62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16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5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72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45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C4E99-6FF7-4A78-9D33-CFC7BFE37D34}" type="datetimeFigureOut">
              <a:rPr lang="en-GB" smtClean="0"/>
              <a:t>11/06/2014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8683D-AD24-42C0-BE45-2B63B400C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75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png"/><Relationship Id="rId7" Type="http://schemas.openxmlformats.org/officeDocument/2006/relationships/hyperlink" Target="http://images.google.co.uk/imgres?imgurl=http://jovle.com/images/precious_moment_clipart_baby.gif&amp;imgrefurl=http://jovle.com/news.html&amp;h=200&amp;w=180&amp;sz=9&amp;hl=en&amp;start=32&amp;usg=__tv_c5lw-6Y2RRpXnpwJrlAgsv24=&amp;tbnid=vNivSBagsyW3FM:&amp;tbnh=104&amp;tbnw=94&amp;prev=/images?q%3Dbaby%2Bclipart%26start%3D21%26as_st%3Dy%26ndsp%3D21%26hl%3Den%26sa%3DN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images.google.co.uk/imgres?imgurl=http://homepages.wmich.edu/~k1feiger/girl.gif&amp;imgrefurl=http://homepages.wmich.edu/~k1feiger/parents.htm&amp;h=360&amp;w=237&amp;sz=13&amp;hl=en&amp;start=35&amp;usg=__YIwCz3c1SfB8YkWsUSFVF9ZvFYU=&amp;tbnid=VwLSgl4bQLCaKM:&amp;tbnh=121&amp;tbnw=80&amp;prev=/images?q%3Dchild%2Bclipart%26start%3D21%26as_st%3Dy%26ndsp%3D21%26hl%3Den%26sa%3DN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980408"/>
            <a:ext cx="8044968" cy="1320800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Georgia </a:t>
            </a:r>
            <a:r>
              <a:rPr lang="en-GB" sz="2400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Ntani</a:t>
            </a:r>
            <a:r>
              <a:rPr lang="en-GB" sz="24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, Peter F Day, Janis Baird, Keith M Godfrey, Sian M Robinson, Cyrus Cooper, Hazel M </a:t>
            </a:r>
            <a:r>
              <a:rPr lang="en-GB" sz="2400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Inskip</a:t>
            </a:r>
            <a:endParaRPr lang="en-GB" sz="2400" dirty="0" smtClean="0">
              <a:solidFill>
                <a:srgbClr val="766A62"/>
              </a:solidFill>
              <a:latin typeface="Book Antiqua" panose="02040602050305030304" pitchFamily="18" charset="0"/>
            </a:endParaRPr>
          </a:p>
          <a:p>
            <a:endParaRPr lang="en-GB" sz="2400" dirty="0" smtClean="0">
              <a:solidFill>
                <a:schemeClr val="accent1"/>
              </a:solidFill>
              <a:latin typeface="Book Antiqua" panose="02040602050305030304" pitchFamily="18" charset="0"/>
            </a:endParaRPr>
          </a:p>
          <a:p>
            <a:r>
              <a:rPr lang="en-GB" sz="24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12</a:t>
            </a:r>
            <a:r>
              <a:rPr lang="en-GB" sz="2400" baseline="300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th</a:t>
            </a:r>
            <a:r>
              <a:rPr lang="en-GB" sz="24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June 2014</a:t>
            </a:r>
          </a:p>
          <a:p>
            <a:endParaRPr lang="en-GB" sz="2400" dirty="0" smtClean="0">
              <a:solidFill>
                <a:schemeClr val="accent1"/>
              </a:solidFill>
              <a:latin typeface="Book Antiqua" panose="02040602050305030304" pitchFamily="18" charset="0"/>
            </a:endParaRPr>
          </a:p>
          <a:p>
            <a:endParaRPr lang="en-GB" sz="2400" dirty="0" smtClean="0">
              <a:solidFill>
                <a:schemeClr val="accent1"/>
              </a:solidFill>
              <a:latin typeface="Book Antiqua" panose="02040602050305030304" pitchFamily="18" charset="0"/>
            </a:endParaRPr>
          </a:p>
        </p:txBody>
      </p:sp>
      <p:sp>
        <p:nvSpPr>
          <p:cNvPr id="7172" name="Title 2"/>
          <p:cNvSpPr>
            <a:spLocks noGrp="1"/>
          </p:cNvSpPr>
          <p:nvPr>
            <p:ph type="ctrTitle"/>
          </p:nvPr>
        </p:nvSpPr>
        <p:spPr>
          <a:xfrm>
            <a:off x="0" y="1772816"/>
            <a:ext cx="9144000" cy="1470025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Maternal and early life factors associated with tooth emergence patterns and number of teeth at one and two years of age </a:t>
            </a:r>
            <a:r>
              <a:rPr lang="en-GB" sz="4000" dirty="0">
                <a:solidFill>
                  <a:srgbClr val="766A62"/>
                </a:solidFill>
                <a:latin typeface="Book Antiqua" panose="02040602050305030304" pitchFamily="18" charset="0"/>
              </a:rPr>
              <a:t/>
            </a:r>
            <a:br>
              <a:rPr lang="en-GB" sz="4000" dirty="0">
                <a:solidFill>
                  <a:srgbClr val="766A62"/>
                </a:solidFill>
                <a:latin typeface="Book Antiqua" panose="02040602050305030304" pitchFamily="18" charset="0"/>
              </a:rPr>
            </a:br>
            <a:r>
              <a:rPr lang="en-GB" sz="4000" dirty="0">
                <a:solidFill>
                  <a:srgbClr val="766A62"/>
                </a:solidFill>
                <a:latin typeface="Book Antiqua" panose="02040602050305030304" pitchFamily="18" charset="0"/>
              </a:rPr>
              <a:t> 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9388" y="5661248"/>
            <a:ext cx="2448693" cy="910352"/>
            <a:chOff x="6228184" y="5661248"/>
            <a:chExt cx="2518682" cy="936048"/>
          </a:xfrm>
        </p:grpSpPr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6257328" y="5733256"/>
              <a:ext cx="2448272" cy="792088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bIns="0">
              <a:spAutoFit/>
            </a:bodyPr>
            <a:lstStyle/>
            <a:p>
              <a:endParaRPr lang="en-US"/>
            </a:p>
          </p:txBody>
        </p:sp>
        <p:pic>
          <p:nvPicPr>
            <p:cNvPr id="7175" name="Picture 5" descr="WG10-RGB-LEU.jpg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CF9"/>
                </a:clrFrom>
                <a:clrTo>
                  <a:srgbClr val="FFFCF9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28184" y="5661248"/>
              <a:ext cx="2518682" cy="936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2431000" y="-350733"/>
            <a:ext cx="3201851" cy="701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949280"/>
            <a:ext cx="2716376" cy="59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201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Dentition data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68811"/>
              </p:ext>
            </p:extLst>
          </p:nvPr>
        </p:nvGraphicFramePr>
        <p:xfrm>
          <a:off x="251520" y="980728"/>
          <a:ext cx="8712968" cy="542482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048672"/>
                <a:gridCol w="2664296"/>
              </a:tblGrid>
              <a:tr h="311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 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>
                          <a:effectLst/>
                        </a:rPr>
                        <a:t>All</a:t>
                      </a:r>
                      <a:endParaRPr lang="en-GB" sz="26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</a:tr>
              <a:tr h="1056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 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dirty="0">
                          <a:effectLst/>
                        </a:rPr>
                        <a:t> </a:t>
                      </a:r>
                      <a:r>
                        <a:rPr lang="en-GB" sz="2600" dirty="0" smtClean="0">
                          <a:effectLst/>
                        </a:rPr>
                        <a:t>Mean (SD) or %</a:t>
                      </a:r>
                      <a:endParaRPr lang="en-GB" sz="2600" dirty="0" smtClean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</a:tr>
              <a:tr h="7991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Age </a:t>
                      </a:r>
                      <a:r>
                        <a:rPr lang="en-GB" sz="2600" dirty="0" smtClean="0">
                          <a:effectLst/>
                        </a:rPr>
                        <a:t>(weeks</a:t>
                      </a:r>
                      <a:r>
                        <a:rPr lang="en-GB" sz="2600" dirty="0">
                          <a:effectLst/>
                        </a:rPr>
                        <a:t>) of first tooth </a:t>
                      </a:r>
                      <a:endParaRPr lang="en-GB" sz="26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(</a:t>
                      </a:r>
                      <a:r>
                        <a:rPr lang="en-GB" sz="2600" dirty="0">
                          <a:effectLst/>
                        </a:rPr>
                        <a:t>reported at one year follow-up)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30 </a:t>
                      </a:r>
                      <a:r>
                        <a:rPr lang="en-GB" sz="2600" dirty="0">
                          <a:effectLst/>
                        </a:rPr>
                        <a:t>(</a:t>
                      </a:r>
                      <a:r>
                        <a:rPr lang="en-GB" sz="2600" dirty="0" smtClean="0">
                          <a:effectLst/>
                        </a:rPr>
                        <a:t>9)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ctr"/>
                </a:tc>
              </a:tr>
              <a:tr h="781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Number of teeth </a:t>
                      </a:r>
                      <a:endParaRPr lang="en-GB" sz="26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(</a:t>
                      </a:r>
                      <a:r>
                        <a:rPr lang="en-GB" sz="2600" dirty="0">
                          <a:effectLst/>
                        </a:rPr>
                        <a:t>assessed at one year follow-up)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6 (3)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ctr"/>
                </a:tc>
              </a:tr>
              <a:tr h="692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Advanced </a:t>
                      </a:r>
                      <a:r>
                        <a:rPr lang="en-GB" sz="2600" dirty="0">
                          <a:effectLst/>
                        </a:rPr>
                        <a:t>dentally developed </a:t>
                      </a:r>
                      <a:endParaRPr lang="en-GB" sz="26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(</a:t>
                      </a:r>
                      <a:r>
                        <a:rPr lang="en-GB" sz="2600" dirty="0">
                          <a:effectLst/>
                        </a:rPr>
                        <a:t>assessed at two years follow-up)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 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ctr"/>
                </a:tc>
              </a:tr>
              <a:tr h="530532">
                <a:tc>
                  <a:txBody>
                    <a:bodyPr/>
                    <a:lstStyle/>
                    <a:p>
                      <a:pPr marL="1441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      No </a:t>
                      </a:r>
                      <a:r>
                        <a:rPr lang="en-GB" sz="2600" dirty="0">
                          <a:effectLst/>
                        </a:rPr>
                        <a:t>(16 teeth or fewer)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66%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ctr"/>
                </a:tc>
              </a:tr>
              <a:tr h="648072">
                <a:tc>
                  <a:txBody>
                    <a:bodyPr/>
                    <a:lstStyle/>
                    <a:p>
                      <a:pPr marL="1441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      Yes </a:t>
                      </a:r>
                      <a:r>
                        <a:rPr lang="en-GB" sz="2600" dirty="0">
                          <a:effectLst/>
                        </a:rPr>
                        <a:t>(More than 16 teeth)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 smtClean="0">
                          <a:effectLst/>
                        </a:rPr>
                        <a:t>34%</a:t>
                      </a:r>
                      <a:endParaRPr lang="en-GB" sz="26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4127" marR="6412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3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565322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 smtClean="0">
                <a:latin typeface="Book Antiqua" panose="02040602050305030304" pitchFamily="18" charset="0"/>
              </a:rPr>
              <a:t>1</a:t>
            </a:r>
            <a:r>
              <a:rPr lang="en-GB" sz="900" dirty="0" smtClean="0">
                <a:latin typeface="Book Antiqua" panose="02040602050305030304" pitchFamily="18" charset="0"/>
              </a:rPr>
              <a:t>Log-transformed </a:t>
            </a:r>
            <a:endParaRPr lang="en-GB" sz="900" dirty="0">
              <a:latin typeface="Book Antiqua" panose="02040602050305030304" pitchFamily="18" charset="0"/>
            </a:endParaRPr>
          </a:p>
          <a:p>
            <a:r>
              <a:rPr lang="en-GB" sz="900" baseline="30000" dirty="0" smtClean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7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20784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389994" y="980728"/>
            <a:ext cx="5754005" cy="11404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34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363781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7027" y="2091558"/>
            <a:ext cx="9048750" cy="9459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76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243352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386" y="4653136"/>
            <a:ext cx="5392931" cy="3708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1633" y="5671500"/>
            <a:ext cx="5392931" cy="34041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572190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896" y="4985639"/>
            <a:ext cx="7298918" cy="6966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858571"/>
              </p:ext>
            </p:extLst>
          </p:nvPr>
        </p:nvGraphicFramePr>
        <p:xfrm>
          <a:off x="35498" y="980728"/>
          <a:ext cx="9108501" cy="53285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897" y="5966929"/>
            <a:ext cx="9092572" cy="3708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Associations with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697314"/>
              </p:ext>
            </p:extLst>
          </p:nvPr>
        </p:nvGraphicFramePr>
        <p:xfrm>
          <a:off x="35498" y="980728"/>
          <a:ext cx="9108501" cy="532543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48833"/>
                <a:gridCol w="1387587"/>
                <a:gridCol w="655812"/>
                <a:gridCol w="1232502"/>
                <a:gridCol w="648072"/>
                <a:gridCol w="1296144"/>
                <a:gridCol w="539551"/>
              </a:tblGrid>
              <a:tr h="794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Age of first tooth eruption (weeks)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Number of teeth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year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Advanced dentally developed (&gt;16 teeth) at two years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MATERNAL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β 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RR </a:t>
                      </a:r>
                      <a:r>
                        <a:rPr lang="en-GB" sz="1400" baseline="30000" dirty="0" smtClean="0"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(95% CI)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Book Antiqua" panose="02040602050305030304" pitchFamily="18" charset="0"/>
                        </a:rPr>
                        <a:t>P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In pregnancy smoking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status (Yes v No)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-2.2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(-3.2, -1.1)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(0.5, 1.2)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(1.0, 1.5)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Maternal ethnic </a:t>
                      </a:r>
                      <a:r>
                        <a:rPr lang="en-GB" sz="1400" b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origin (Asian v White)</a:t>
                      </a:r>
                      <a:endParaRPr lang="en-GB" sz="1400" b="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2.7 (0.6, 4.7)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-1.1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(-1.7, -0.4)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0.5 (0.3, 0.9)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0.03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adiposity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Subscapular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skinfold (mm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 1.2)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501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Pre-pregnancy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physical activity (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Walking speed)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endParaRPr lang="en-GB" sz="1400" b="0" baseline="3000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0.9 (0.8, 1.0)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0.004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Index of Multiple Deprivation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1.2 (1.1, 1.3)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9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EARLY LIFE FACTORS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(weeks)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-0.7 (-1.0, -0.3)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birth (cm)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0.2 (0.2, 0.3)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43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Length growth in first year (SD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0.3 (0.2, 0.5)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1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-2.7 (-3.6, -1.8)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&lt;0.001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  <a:tr h="322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BMI(kg/m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)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at one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year </a:t>
                      </a:r>
                      <a:r>
                        <a:rPr lang="en-GB" sz="1400" b="0" baseline="300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en-GB" sz="1400" b="0" baseline="30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0.1 (0.05, 0.2)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0.002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1.1 (1.0,</a:t>
                      </a:r>
                      <a:r>
                        <a:rPr lang="en-GB" sz="1400" baseline="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 1.1</a:t>
                      </a: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)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Calibri"/>
                          <a:cs typeface="Times New Roman"/>
                        </a:rPr>
                        <a:t>0.008</a:t>
                      </a:r>
                      <a:endParaRPr lang="en-GB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5042" marR="65042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6512" y="6377553"/>
            <a:ext cx="685301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aseline="30000" dirty="0">
                <a:latin typeface="Book Antiqua" panose="02040602050305030304" pitchFamily="18" charset="0"/>
              </a:rPr>
              <a:t>1</a:t>
            </a:r>
            <a:r>
              <a:rPr lang="en-GB" sz="900" dirty="0">
                <a:latin typeface="Book Antiqua" panose="02040602050305030304" pitchFamily="18" charset="0"/>
              </a:rPr>
              <a:t>Log-transformed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2 </a:t>
            </a:r>
            <a:r>
              <a:rPr lang="en-GB" sz="900" dirty="0">
                <a:latin typeface="Book Antiqua" panose="02040602050305030304" pitchFamily="18" charset="0"/>
              </a:rPr>
              <a:t>Estimates for walking speed are for trend across increasing levels </a:t>
            </a:r>
          </a:p>
          <a:p>
            <a:r>
              <a:rPr lang="en-GB" sz="900" baseline="30000" dirty="0">
                <a:latin typeface="Book Antiqua" panose="02040602050305030304" pitchFamily="18" charset="0"/>
              </a:rPr>
              <a:t>3</a:t>
            </a:r>
            <a:r>
              <a:rPr lang="en-GB" sz="900" dirty="0">
                <a:latin typeface="Book Antiqua" panose="02040602050305030304" pitchFamily="18" charset="0"/>
              </a:rPr>
              <a:t>RR: Relative Risk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377553"/>
            <a:ext cx="9036496" cy="0"/>
          </a:xfrm>
          <a:prstGeom prst="line">
            <a:avLst/>
          </a:prstGeom>
          <a:ln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386" y="2996952"/>
            <a:ext cx="9134614" cy="13122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Discussion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79512" y="836712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Children of mothers who smoked in pregnancy had more advanced dentition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GB" sz="1200" dirty="0" smtClean="0">
              <a:latin typeface="Book Antiqua" panose="020406020503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Children of mothers of Asian ethnicity had later onset and lower rates of teeth eruption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GB" sz="1200" dirty="0" smtClean="0">
              <a:latin typeface="Book Antiqua" panose="020406020503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Bigger babies at birth and one year also had earlier eruption patterns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GB" sz="1200" dirty="0" smtClean="0">
              <a:latin typeface="Book Antiqua" panose="020406020503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Children of mothers who lived in less advantaged areas, were less physically active or more adipose had a faster rate of dental emergence, most apparent at two years</a:t>
            </a:r>
          </a:p>
        </p:txBody>
      </p:sp>
    </p:spTree>
    <p:extLst>
      <p:ext uri="{BB962C8B-B14F-4D97-AF65-F5344CB8AC3E}">
        <p14:creationId xmlns:p14="http://schemas.microsoft.com/office/powerpoint/2010/main" val="37013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Conclusions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67258" y="1484784"/>
            <a:ext cx="86532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800" dirty="0" smtClean="0">
                <a:latin typeface="Book Antiqua" panose="02040602050305030304" pitchFamily="18" charset="0"/>
              </a:rPr>
              <a:t>There is an apparent impact of health behaviours of women before and during pregnancy, and particularly maternal smoking, on the eruption patterns of primary dentition</a:t>
            </a:r>
          </a:p>
        </p:txBody>
      </p:sp>
    </p:spTree>
    <p:extLst>
      <p:ext uri="{BB962C8B-B14F-4D97-AF65-F5344CB8AC3E}">
        <p14:creationId xmlns:p14="http://schemas.microsoft.com/office/powerpoint/2010/main" val="37013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43409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Background: Primary dentition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sz="half" idx="4294967295"/>
          </p:nvPr>
        </p:nvSpPr>
        <p:spPr>
          <a:xfrm>
            <a:off x="328290" y="1124744"/>
            <a:ext cx="8420423" cy="554461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n-GB" sz="2400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Why are we interested?</a:t>
            </a:r>
          </a:p>
          <a:p>
            <a:pPr marL="0" indent="0">
              <a:buFontTx/>
              <a:buNone/>
              <a:defRPr/>
            </a:pPr>
            <a:endParaRPr lang="en-GB" sz="1100" dirty="0">
              <a:solidFill>
                <a:srgbClr val="E37222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Caries in primary (or baby) teeth is one of the most common health problems affecting young children</a:t>
            </a: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Advanced tooth eruption may be associated with increased risk of dental caries </a:t>
            </a:r>
            <a:endParaRPr lang="en-GB" sz="2400" dirty="0"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endParaRPr lang="en-GB" sz="24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GB" sz="2400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What do we know?</a:t>
            </a:r>
          </a:p>
          <a:p>
            <a:pPr marL="0" indent="0">
              <a:buNone/>
              <a:defRPr/>
            </a:pPr>
            <a:endParaRPr lang="en-GB" sz="12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Genetic influences [1]</a:t>
            </a: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Environmental influences, including weight and length at birth [2], maternal smoking [3] and malnutrition [4]</a:t>
            </a:r>
          </a:p>
          <a:p>
            <a:pPr marL="0" indent="0">
              <a:buNone/>
              <a:defRPr/>
            </a:pPr>
            <a:endParaRPr lang="en-GB" sz="2000" dirty="0">
              <a:solidFill>
                <a:srgbClr val="766A62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endParaRPr lang="en-GB" sz="1200" dirty="0" smtClean="0">
              <a:solidFill>
                <a:srgbClr val="766A62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[1] Hughes et al, </a:t>
            </a:r>
            <a:r>
              <a:rPr lang="en-GB" sz="1600" i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J Dent Res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2007 [2] </a:t>
            </a:r>
            <a:r>
              <a:rPr lang="en-GB" sz="1600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Bastos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et al, </a:t>
            </a:r>
            <a:r>
              <a:rPr lang="en-GB" sz="1600" i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Arch Oral </a:t>
            </a:r>
            <a:r>
              <a:rPr lang="en-GB" sz="1600" i="1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Biol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2007 [3] </a:t>
            </a:r>
            <a:r>
              <a:rPr lang="en-GB" sz="1600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Rantakallio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et al, </a:t>
            </a:r>
            <a:r>
              <a:rPr lang="en-GB" sz="1600" i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Growth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1983 [4] </a:t>
            </a:r>
            <a:r>
              <a:rPr lang="en-GB" sz="1600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Psoter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et al, </a:t>
            </a:r>
            <a:r>
              <a:rPr lang="en-GB" sz="1600" i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Community Dent Oral </a:t>
            </a:r>
            <a:r>
              <a:rPr lang="en-GB" sz="1600" i="1" dirty="0" err="1" smtClean="0">
                <a:solidFill>
                  <a:srgbClr val="766A62"/>
                </a:solidFill>
                <a:latin typeface="Book Antiqua" panose="02040602050305030304" pitchFamily="18" charset="0"/>
              </a:rPr>
              <a:t>Epidemiol</a:t>
            </a:r>
            <a:r>
              <a:rPr lang="en-GB" sz="1600" i="1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 </a:t>
            </a:r>
            <a:r>
              <a:rPr lang="en-GB" sz="1600" dirty="0" smtClean="0">
                <a:solidFill>
                  <a:srgbClr val="766A62"/>
                </a:solidFill>
                <a:latin typeface="Book Antiqua" panose="02040602050305030304" pitchFamily="18" charset="0"/>
              </a:rPr>
              <a:t>2008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4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Acknowledgements 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" descr="WG10-RGB-LE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5782230"/>
            <a:ext cx="2908564" cy="107577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51520" y="5181621"/>
            <a:ext cx="792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4150" indent="-184150" eaLnBrk="0" hangingPunct="0"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241675" algn="l"/>
              </a:tabLs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/>
            <a:r>
              <a:rPr lang="en-US" altLang="en-US" dirty="0" smtClean="0">
                <a:latin typeface="Book Antiqua" panose="02040602050305030304" pitchFamily="18" charset="0"/>
                <a:cs typeface="Times New Roman" pitchFamily="18" charset="0"/>
              </a:rPr>
              <a:t>Mums, dads, and children</a:t>
            </a:r>
            <a:endParaRPr lang="en-US" altLang="en-US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117482"/>
              </p:ext>
            </p:extLst>
          </p:nvPr>
        </p:nvGraphicFramePr>
        <p:xfrm>
          <a:off x="395536" y="836712"/>
          <a:ext cx="863486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5250484"/>
              </a:tblGrid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GB" altLang="en-US" sz="2400" b="1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Co-authors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Dr Peter F Day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Dr Janis Baird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Prof Keith M Godfrey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Prof Sian M Robinson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Prof Cyrus Cooper </a:t>
                      </a:r>
                    </a:p>
                    <a:p>
                      <a:pPr eaLnBrk="1" hangingPunct="1"/>
                      <a:r>
                        <a:rPr lang="en-GB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Prof Hazel M </a:t>
                      </a:r>
                      <a:r>
                        <a:rPr lang="en-GB" altLang="en-US" sz="2400" b="0" dirty="0" err="1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Inskip</a:t>
                      </a:r>
                      <a:endParaRPr lang="en-GB" altLang="en-US" sz="2400" b="0" dirty="0" smtClean="0">
                        <a:solidFill>
                          <a:schemeClr val="tx1"/>
                        </a:solidFill>
                        <a:latin typeface="Book Antiqua" panose="02040602050305030304" pitchFamily="18" charset="0"/>
                        <a:cs typeface="Times New Roman" pitchFamily="18" charset="0"/>
                      </a:endParaRPr>
                    </a:p>
                    <a:p>
                      <a:pPr eaLnBrk="1" hangingPunct="1"/>
                      <a:endParaRPr lang="en-GB" altLang="en-US" sz="2400" b="0" dirty="0" smtClean="0">
                        <a:solidFill>
                          <a:schemeClr val="tx1"/>
                        </a:solidFill>
                        <a:latin typeface="Book Antiqua" panose="02040602050305030304" pitchFamily="18" charset="0"/>
                        <a:cs typeface="Times New Roman" pitchFamily="18" charset="0"/>
                      </a:endParaRPr>
                    </a:p>
                    <a:p>
                      <a:endParaRPr lang="en-GB" sz="2400" b="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GB" altLang="en-US" sz="2400" b="1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Funding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Medical Research Council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British Heart Foundation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Arthritis Research UK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National Osteoporosis Society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International Osteoporosis Foundation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NIHR Southampton Biomedical Research Centre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University of Southampton</a:t>
                      </a:r>
                    </a:p>
                    <a:p>
                      <a:pPr eaLnBrk="1" hangingPunct="1">
                        <a:buFontTx/>
                        <a:buNone/>
                      </a:pPr>
                      <a:r>
                        <a:rPr lang="en-US" altLang="en-US" sz="2400" b="0" dirty="0" smtClean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cs typeface="Times New Roman" pitchFamily="18" charset="0"/>
                        </a:rPr>
                        <a:t>Dunhill Medical Trust</a:t>
                      </a:r>
                    </a:p>
                    <a:p>
                      <a:endParaRPr lang="en-GB" sz="2400" b="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4799" y="5945792"/>
            <a:ext cx="3417202" cy="74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13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43409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Objective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67544" y="1456614"/>
            <a:ext cx="83169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To examine the interrelationship of timing of first primary tooth emergence and number of teeth at ages one and two years with pre-conception, pregnancy and postnatal factors, using data from the Southampton Women’s Survey (SWS)</a:t>
            </a:r>
            <a:endParaRPr lang="en-GB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61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Southampton Women’s Survey (SWS)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P:\INFO\logos\SWS\swslogo1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280060"/>
            <a:ext cx="90487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601788" y="1524000"/>
            <a:ext cx="5942012" cy="1143000"/>
            <a:chOff x="912" y="1056"/>
            <a:chExt cx="3743" cy="720"/>
          </a:xfrm>
        </p:grpSpPr>
        <p:pic>
          <p:nvPicPr>
            <p:cNvPr id="6" name="Picture 5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8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5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2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5" descr="C:\Sarah\Sws\Hazel\Liverpool\lady3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056"/>
              <a:ext cx="383" cy="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50786" y="2743200"/>
            <a:ext cx="75440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400" dirty="0">
                <a:latin typeface="Book Antiqua" panose="02040602050305030304" pitchFamily="18" charset="0"/>
              </a:rPr>
              <a:t>12,583 non-pregnant Southampton women aged 20-34</a:t>
            </a:r>
          </a:p>
          <a:p>
            <a:pPr algn="ctr" eaLnBrk="0" hangingPunct="0"/>
            <a:r>
              <a:rPr lang="en-GB" altLang="en-US" sz="2400" dirty="0">
                <a:latin typeface="Book Antiqua" panose="02040602050305030304" pitchFamily="18" charset="0"/>
              </a:rPr>
              <a:t>interviewed about diet, body composition,</a:t>
            </a:r>
          </a:p>
          <a:p>
            <a:pPr algn="ctr" eaLnBrk="0" hangingPunct="0"/>
            <a:r>
              <a:rPr lang="en-GB" altLang="en-US" sz="2400" dirty="0">
                <a:latin typeface="Book Antiqua" panose="02040602050305030304" pitchFamily="18" charset="0"/>
              </a:rPr>
              <a:t>physical activity, social circumstances and lifestyle</a:t>
            </a:r>
          </a:p>
        </p:txBody>
      </p:sp>
      <p:pic>
        <p:nvPicPr>
          <p:cNvPr id="18" name="Picture 17" descr="C:\Sarah\Sws\Hazel\Liverpool\pregnant_lady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648200"/>
            <a:ext cx="127952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514600" y="4194175"/>
            <a:ext cx="4191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GB" altLang="en-US" sz="2400" dirty="0">
                <a:latin typeface="Book Antiqua" panose="02040602050305030304" pitchFamily="18" charset="0"/>
              </a:rPr>
              <a:t>Subsequent pregnancies studied.</a:t>
            </a:r>
          </a:p>
          <a:p>
            <a:pPr algn="ctr" eaLnBrk="0" hangingPunct="0"/>
            <a:endParaRPr lang="en-GB" altLang="en-US" sz="2400" dirty="0">
              <a:latin typeface="Book Antiqua" panose="02040602050305030304" pitchFamily="18" charset="0"/>
            </a:endParaRPr>
          </a:p>
          <a:p>
            <a:pPr algn="ctr" eaLnBrk="0" hangingPunct="0"/>
            <a:r>
              <a:rPr lang="en-GB" altLang="en-US" sz="2400" dirty="0">
                <a:latin typeface="Book Antiqua" panose="02040602050305030304" pitchFamily="18" charset="0"/>
              </a:rPr>
              <a:t>3,159 live singleton births - babies followed through infancy and beyond</a:t>
            </a:r>
          </a:p>
        </p:txBody>
      </p:sp>
      <p:pic>
        <p:nvPicPr>
          <p:cNvPr id="20" name="Picture 19" descr="http://tbn0.google.com/images?q=tbn:VwLSgl4bQLCaKM:http://homepages.wmich.edu/~k1feiger/girl.gif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868" y="4458581"/>
            <a:ext cx="1090612" cy="1648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http://tbn0.google.com/images?q=tbn:vNivSBagsyW3FM:http://jovle.com/images/precious_moment_clipart_baby.gif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363" y="5334000"/>
            <a:ext cx="1074737" cy="118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8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Primary Dentition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5"/>
          <p:cNvSpPr txBox="1">
            <a:spLocks/>
          </p:cNvSpPr>
          <p:nvPr/>
        </p:nvSpPr>
        <p:spPr>
          <a:xfrm>
            <a:off x="95249" y="1340768"/>
            <a:ext cx="7501087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One year visit</a:t>
            </a:r>
          </a:p>
          <a:p>
            <a:pPr marL="0" indent="0">
              <a:buFontTx/>
              <a:buNone/>
              <a:defRPr/>
            </a:pPr>
            <a:endParaRPr lang="en-GB" sz="1100" dirty="0" smtClean="0">
              <a:solidFill>
                <a:srgbClr val="E37222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Age or date at which the child’s first tooth emerged</a:t>
            </a: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Erupted teeth recorded on a dental chart</a:t>
            </a:r>
          </a:p>
          <a:p>
            <a:pPr marL="0" indent="0">
              <a:buFontTx/>
              <a:buNone/>
              <a:defRPr/>
            </a:pPr>
            <a:endParaRPr lang="en-GB" sz="24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Two year visit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2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>
                <a:latin typeface="Book Antiqua" panose="02040602050305030304" pitchFamily="18" charset="0"/>
              </a:rPr>
              <a:t>Erupted teeth recorded on a dental </a:t>
            </a:r>
            <a:r>
              <a:rPr lang="en-GB" sz="2400" dirty="0" smtClean="0">
                <a:latin typeface="Book Antiqua" panose="02040602050305030304" pitchFamily="18" charset="0"/>
              </a:rPr>
              <a:t>chart</a:t>
            </a:r>
          </a:p>
          <a:p>
            <a:pPr>
              <a:defRPr/>
            </a:pPr>
            <a:endParaRPr lang="en-GB" sz="2400" dirty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endParaRPr lang="en-GB" sz="2400" dirty="0" smtClean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endParaRPr lang="en-GB" sz="2400" dirty="0">
              <a:latin typeface="Book Antiqua" panose="02040602050305030304" pitchFamily="18" charset="0"/>
            </a:endParaRPr>
          </a:p>
        </p:txBody>
      </p:sp>
      <p:pic>
        <p:nvPicPr>
          <p:cNvPr id="1026" name="Picture 2" descr="http://www.aboutcosmeticdentistry.com/images/toothchart-bw-phot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855" y="3163788"/>
            <a:ext cx="1952625" cy="2857500"/>
          </a:xfrm>
          <a:prstGeom prst="rect">
            <a:avLst/>
          </a:prstGeom>
          <a:noFill/>
          <a:ln w="12700">
            <a:solidFill>
              <a:srgbClr val="E3722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3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Primary Dentition - Outcomes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95536" y="1412776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latin typeface="Book Antiqua" panose="02040602050305030304" pitchFamily="18" charset="0"/>
              </a:rPr>
              <a:t>Age of first tooth </a:t>
            </a:r>
            <a:r>
              <a:rPr lang="en-GB" sz="2800" dirty="0" smtClean="0">
                <a:latin typeface="Book Antiqua" panose="02040602050305030304" pitchFamily="18" charset="0"/>
              </a:rPr>
              <a:t>eruption                      continuous</a:t>
            </a:r>
          </a:p>
          <a:p>
            <a:pPr>
              <a:defRPr/>
            </a:pPr>
            <a:endParaRPr lang="en-GB" sz="2800" dirty="0" smtClean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latin typeface="Book Antiqua" panose="02040602050305030304" pitchFamily="18" charset="0"/>
              </a:rPr>
              <a:t>Number </a:t>
            </a:r>
            <a:r>
              <a:rPr lang="en-GB" sz="2800" dirty="0">
                <a:latin typeface="Book Antiqua" panose="02040602050305030304" pitchFamily="18" charset="0"/>
              </a:rPr>
              <a:t>of teeth at 1 year of </a:t>
            </a:r>
            <a:r>
              <a:rPr lang="en-GB" sz="2800" dirty="0" smtClean="0">
                <a:latin typeface="Book Antiqua" panose="02040602050305030304" pitchFamily="18" charset="0"/>
              </a:rPr>
              <a:t>age            continuous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2800" dirty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latin typeface="Book Antiqua" panose="02040602050305030304" pitchFamily="18" charset="0"/>
              </a:rPr>
              <a:t>Number of teeth at 2 years of </a:t>
            </a:r>
            <a:r>
              <a:rPr lang="en-GB" sz="2800" dirty="0" smtClean="0">
                <a:latin typeface="Book Antiqua" panose="02040602050305030304" pitchFamily="18" charset="0"/>
              </a:rPr>
              <a:t>age:</a:t>
            </a:r>
          </a:p>
          <a:p>
            <a:pPr lvl="2">
              <a:defRPr/>
            </a:pPr>
            <a:endParaRPr lang="en-GB" sz="2800" dirty="0" smtClean="0">
              <a:latin typeface="Book Antiqua" panose="02040602050305030304" pitchFamily="18" charset="0"/>
            </a:endParaRPr>
          </a:p>
          <a:p>
            <a:pPr lvl="2">
              <a:defRPr/>
            </a:pPr>
            <a:r>
              <a:rPr lang="en-GB" sz="2800" dirty="0" smtClean="0">
                <a:latin typeface="Book Antiqua" panose="02040602050305030304" pitchFamily="18" charset="0"/>
              </a:rPr>
              <a:t>52</a:t>
            </a:r>
            <a:r>
              <a:rPr lang="en-GB" sz="2800" dirty="0">
                <a:latin typeface="Book Antiqua" panose="02040602050305030304" pitchFamily="18" charset="0"/>
              </a:rPr>
              <a:t>% of the children had 16 teeth. </a:t>
            </a:r>
            <a:endParaRPr lang="en-GB" sz="2800" dirty="0" smtClean="0">
              <a:latin typeface="Book Antiqua" panose="02040602050305030304" pitchFamily="18" charset="0"/>
            </a:endParaRPr>
          </a:p>
          <a:p>
            <a:pPr lvl="2">
              <a:defRPr/>
            </a:pPr>
            <a:r>
              <a:rPr lang="en-GB" sz="2800" dirty="0" smtClean="0">
                <a:latin typeface="Book Antiqua" panose="02040602050305030304" pitchFamily="18" charset="0"/>
              </a:rPr>
              <a:t>Outcome </a:t>
            </a:r>
            <a:r>
              <a:rPr lang="en-GB" sz="2800" dirty="0">
                <a:latin typeface="Book Antiqua" panose="02040602050305030304" pitchFamily="18" charset="0"/>
              </a:rPr>
              <a:t>dichotomised: children with &gt; 16 teeth characterised as having advanced </a:t>
            </a:r>
            <a:endParaRPr lang="en-GB" sz="2800" dirty="0" smtClean="0">
              <a:latin typeface="Book Antiqua" panose="02040602050305030304" pitchFamily="18" charset="0"/>
            </a:endParaRPr>
          </a:p>
          <a:p>
            <a:pPr lvl="2">
              <a:defRPr/>
            </a:pPr>
            <a:r>
              <a:rPr lang="en-GB" sz="2800" dirty="0" smtClean="0">
                <a:latin typeface="Book Antiqua" panose="02040602050305030304" pitchFamily="18" charset="0"/>
              </a:rPr>
              <a:t>dental </a:t>
            </a:r>
            <a:r>
              <a:rPr lang="en-GB" sz="2800" dirty="0">
                <a:latin typeface="Book Antiqua" panose="02040602050305030304" pitchFamily="18" charset="0"/>
              </a:rPr>
              <a:t>development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GB" sz="2800" dirty="0">
              <a:latin typeface="Book Antiqua" panose="0204060205030503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20072" y="1700808"/>
            <a:ext cx="1481014" cy="0"/>
          </a:xfrm>
          <a:prstGeom prst="straightConnector1">
            <a:avLst/>
          </a:prstGeom>
          <a:ln w="28575">
            <a:solidFill>
              <a:srgbClr val="E3722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960579" y="2536160"/>
            <a:ext cx="740507" cy="0"/>
          </a:xfrm>
          <a:prstGeom prst="straightConnector1">
            <a:avLst/>
          </a:prstGeom>
          <a:ln w="28575">
            <a:solidFill>
              <a:srgbClr val="E3722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47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Potential risk factors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5"/>
          <p:cNvSpPr txBox="1">
            <a:spLocks/>
          </p:cNvSpPr>
          <p:nvPr/>
        </p:nvSpPr>
        <p:spPr>
          <a:xfrm>
            <a:off x="361788" y="1052736"/>
            <a:ext cx="8420423" cy="5544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Maternal social factors</a:t>
            </a:r>
          </a:p>
          <a:p>
            <a:pPr marL="0" indent="0">
              <a:buFontTx/>
              <a:buNone/>
              <a:defRPr/>
            </a:pPr>
            <a:endParaRPr lang="en-GB" sz="1100" dirty="0" smtClean="0">
              <a:solidFill>
                <a:srgbClr val="E37222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Education, receipt of benefits, Index of Multiple Deprivation </a:t>
            </a:r>
          </a:p>
          <a:p>
            <a:pPr marL="0" indent="0">
              <a:buFontTx/>
              <a:buNone/>
              <a:defRPr/>
            </a:pPr>
            <a:endParaRPr lang="en-GB" sz="24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Maternal characteristics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2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Age at birth of the child, weight, body mass index (BMI), skinfold thickness, smoking during pregnancy, ethnicity, dietary quality score, and walking speed</a:t>
            </a:r>
          </a:p>
          <a:p>
            <a:pPr>
              <a:defRPr/>
            </a:pPr>
            <a:endParaRPr lang="en-GB" sz="2400" dirty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Children’s characteristics</a:t>
            </a:r>
          </a:p>
          <a:p>
            <a:pPr marL="0" indent="0">
              <a:buNone/>
              <a:defRPr/>
            </a:pPr>
            <a:endParaRPr lang="en-GB" sz="1200" dirty="0">
              <a:latin typeface="Book Antiqua" panose="02040602050305030304" pitchFamily="18" charset="0"/>
            </a:endParaRP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Sex, crown-heel length, weight and head circumference at birth, duration of breast feeding and weight and height at 1 and 2 years of age</a:t>
            </a:r>
          </a:p>
          <a:p>
            <a:pPr marL="0" indent="0">
              <a:buNone/>
              <a:defRPr/>
            </a:pPr>
            <a:endParaRPr lang="en-GB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20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Statistical analysis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5"/>
          <p:cNvSpPr txBox="1">
            <a:spLocks/>
          </p:cNvSpPr>
          <p:nvPr/>
        </p:nvSpPr>
        <p:spPr>
          <a:xfrm>
            <a:off x="323528" y="1268760"/>
            <a:ext cx="8496944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Age of first deciduous tooth and number of teeth at 1 year of age</a:t>
            </a:r>
          </a:p>
          <a:p>
            <a:pPr marL="0" indent="0">
              <a:buFontTx/>
              <a:buNone/>
              <a:defRPr/>
            </a:pPr>
            <a:endParaRPr lang="en-GB" sz="1100" dirty="0" smtClean="0">
              <a:solidFill>
                <a:srgbClr val="E37222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Stepwise multiple linear regression models</a:t>
            </a:r>
          </a:p>
          <a:p>
            <a:pPr>
              <a:defRPr/>
            </a:pPr>
            <a:endParaRPr lang="en-GB" sz="2400" dirty="0" smtClean="0"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endParaRPr lang="en-GB" sz="12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E37222"/>
                </a:solidFill>
                <a:latin typeface="Book Antiqua" panose="02040602050305030304" pitchFamily="18" charset="0"/>
              </a:rPr>
              <a:t>Number of teeth at 2 years of age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200" dirty="0" smtClean="0">
              <a:solidFill>
                <a:schemeClr val="accent3"/>
              </a:solidFill>
              <a:latin typeface="Book Antiqua" panose="02040602050305030304" pitchFamily="18" charset="0"/>
            </a:endParaRPr>
          </a:p>
          <a:p>
            <a:pPr>
              <a:defRPr/>
            </a:pPr>
            <a:r>
              <a:rPr lang="en-GB" sz="2400" dirty="0">
                <a:latin typeface="Book Antiqua" panose="02040602050305030304" pitchFamily="18" charset="0"/>
              </a:rPr>
              <a:t>S</a:t>
            </a:r>
            <a:r>
              <a:rPr lang="en-GB" sz="2400" dirty="0" smtClean="0">
                <a:latin typeface="Book Antiqua" panose="02040602050305030304" pitchFamily="18" charset="0"/>
              </a:rPr>
              <a:t>tepwise </a:t>
            </a:r>
            <a:r>
              <a:rPr lang="en-GB" sz="2400" dirty="0">
                <a:latin typeface="Book Antiqua" panose="02040602050305030304" pitchFamily="18" charset="0"/>
              </a:rPr>
              <a:t>multiple </a:t>
            </a:r>
            <a:r>
              <a:rPr lang="en-GB" sz="2400" dirty="0" smtClean="0">
                <a:latin typeface="Book Antiqua" panose="02040602050305030304" pitchFamily="18" charset="0"/>
              </a:rPr>
              <a:t>binomial regression models with robust standard errors</a:t>
            </a:r>
          </a:p>
          <a:p>
            <a:pPr>
              <a:defRPr/>
            </a:pPr>
            <a:endParaRPr lang="en-GB" sz="2400" dirty="0">
              <a:latin typeface="Book Antiqua" panose="02040602050305030304" pitchFamily="18" charset="0"/>
            </a:endParaRPr>
          </a:p>
          <a:p>
            <a:pPr marL="0" indent="0">
              <a:buNone/>
              <a:defRPr/>
            </a:pPr>
            <a:r>
              <a:rPr lang="en-GB" sz="2400" dirty="0" smtClean="0">
                <a:latin typeface="Book Antiqua" panose="02040602050305030304" pitchFamily="18" charset="0"/>
              </a:rPr>
              <a:t>Variable added in stepwise regression process if p-value&lt;0.01</a:t>
            </a:r>
            <a:endParaRPr lang="en-GB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71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5250" y="49873"/>
            <a:ext cx="8496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anchor="ctr"/>
          <a:lstStyle/>
          <a:p>
            <a:pPr algn="ctr">
              <a:defRPr/>
            </a:pPr>
            <a:r>
              <a:rPr lang="en-GB" sz="3600" kern="0" dirty="0" smtClean="0">
                <a:solidFill>
                  <a:srgbClr val="766A62"/>
                </a:solidFill>
                <a:latin typeface="Book Antiqua" panose="02040602050305030304" pitchFamily="18" charset="0"/>
                <a:ea typeface="+mj-ea"/>
                <a:cs typeface="+mj-cs"/>
              </a:rPr>
              <a:t>Results – Demographic characteristics</a:t>
            </a:r>
            <a:endParaRPr lang="en-GB" sz="3600" kern="0" dirty="0">
              <a:solidFill>
                <a:srgbClr val="766A62"/>
              </a:solidFill>
              <a:latin typeface="Book Antiqua" panose="02040602050305030304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765919"/>
            <a:ext cx="9144000" cy="0"/>
          </a:xfrm>
          <a:prstGeom prst="line">
            <a:avLst/>
          </a:prstGeom>
          <a:ln w="57150">
            <a:solidFill>
              <a:srgbClr val="E37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14671"/>
              </p:ext>
            </p:extLst>
          </p:nvPr>
        </p:nvGraphicFramePr>
        <p:xfrm>
          <a:off x="431540" y="1052736"/>
          <a:ext cx="8280920" cy="573472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371408"/>
                <a:gridCol w="2909512"/>
              </a:tblGrid>
              <a:tr h="419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2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Book Antiqua" panose="02040602050305030304" pitchFamily="18" charset="0"/>
                        </a:rPr>
                        <a:t>Mean (SD) or N (%)</a:t>
                      </a:r>
                      <a:endParaRPr lang="en-GB" sz="20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u="sng" dirty="0">
                          <a:effectLst/>
                          <a:latin typeface="Book Antiqua" panose="02040602050305030304" pitchFamily="18" charset="0"/>
                        </a:rPr>
                        <a:t>N=2740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2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85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u="sng" dirty="0" smtClean="0">
                          <a:effectLst/>
                          <a:latin typeface="Book Antiqua" panose="02040602050305030304" pitchFamily="18" charset="0"/>
                        </a:rPr>
                        <a:t>MATERNAL CHARACTERISTICS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2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Book Antiqua" panose="02040602050305030304" pitchFamily="18" charset="0"/>
                        </a:rPr>
                        <a:t>Age at birth of the child (yrs)</a:t>
                      </a:r>
                      <a:endParaRPr lang="en-GB" sz="20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31 (4)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Nulliparous 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n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(%))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1404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51%)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Smoking during pregnancy 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n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(%))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396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15%)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Receipt of benefits </a:t>
                      </a:r>
                      <a:endParaRPr lang="en-GB" sz="20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before pregnancy) 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n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(%)) 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395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14%)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Ethnic origin: White 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n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(%))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2633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96%)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8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u="none" strike="noStrike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u="sng" dirty="0" smtClean="0">
                          <a:effectLst/>
                          <a:latin typeface="Book Antiqua" panose="02040602050305030304" pitchFamily="18" charset="0"/>
                        </a:rPr>
                        <a:t>CHILDREN CHARACTERISTICS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2000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Gestational age 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(weeks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40 </a:t>
                      </a: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1)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Book Antiqua" panose="02040602050305030304" pitchFamily="18" charset="0"/>
                        </a:rPr>
                        <a:t>Birth weight (kg)</a:t>
                      </a:r>
                      <a:endParaRPr lang="en-GB" sz="20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Book Antiqua" panose="02040602050305030304" pitchFamily="18" charset="0"/>
                        </a:rPr>
                        <a:t>3.50 </a:t>
                      </a:r>
                      <a:r>
                        <a:rPr lang="en-GB" sz="2000" dirty="0" smtClean="0">
                          <a:effectLst/>
                          <a:latin typeface="Book Antiqua" panose="02040602050305030304" pitchFamily="18" charset="0"/>
                        </a:rPr>
                        <a:t>(0.47)</a:t>
                      </a:r>
                      <a:endParaRPr lang="en-GB" sz="20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58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2583</Words>
  <Application>Microsoft Office PowerPoint</Application>
  <PresentationFormat>On-screen Show (4:3)</PresentationFormat>
  <Paragraphs>584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Maternal and early life factors associated with tooth emergence patterns and number of teeth at one and two years of age  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Maternal and early life factors associated with tooth emergence patterns and number of teeth at one and two years of age</dc:title>
  <dc:creator>Georgia Ntani</dc:creator>
  <cp:lastModifiedBy>Georgia Ntani</cp:lastModifiedBy>
  <cp:revision>68</cp:revision>
  <dcterms:created xsi:type="dcterms:W3CDTF">2014-05-20T08:55:10Z</dcterms:created>
  <dcterms:modified xsi:type="dcterms:W3CDTF">2014-06-11T13:52:47Z</dcterms:modified>
</cp:coreProperties>
</file>